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55" r:id="rId5"/>
    <p:sldId id="362" r:id="rId6"/>
    <p:sldId id="365" r:id="rId7"/>
    <p:sldId id="359" r:id="rId8"/>
    <p:sldId id="361" r:id="rId9"/>
    <p:sldId id="363" r:id="rId10"/>
    <p:sldId id="364" r:id="rId11"/>
    <p:sldId id="35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F0FF"/>
    <a:srgbClr val="09025E"/>
    <a:srgbClr val="340298"/>
    <a:srgbClr val="594F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5" autoAdjust="0"/>
    <p:restoredTop sz="95501" autoAdjust="0"/>
  </p:normalViewPr>
  <p:slideViewPr>
    <p:cSldViewPr snapToGrid="0">
      <p:cViewPr>
        <p:scale>
          <a:sx n="66" d="100"/>
          <a:sy n="66" d="100"/>
        </p:scale>
        <p:origin x="1002" y="5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2886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ZA" smtClean="0"/>
              <a:t>2018/08/16</a:t>
            </a:fld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e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ZA" smtClean="0"/>
              <a:t>2018/08/16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30193B-564F-4854-8A52-728F3FB19C85}" type="slidenum">
              <a:rPr lang="en-ZA" smtClean="0"/>
              <a:t>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49540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4500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xmlns="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1511250"/>
            <a:ext cx="4500000" cy="4680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D4FE60C-ACE5-4516-8CB6-EEDD96DB735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xmlns="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xmlns="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xmlns="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xmlns="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xmlns="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xmlns="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xmlns="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xmlns="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xmlns="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xmlns="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xmlns="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xmlns="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xmlns="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xmlns="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Enter your caption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xmlns="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Full Name</a:t>
            </a:r>
            <a:endParaRPr lang="en-ZA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xmlns="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Phone Number</a:t>
            </a:r>
            <a:endParaRPr lang="en-ZA" dirty="0"/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xmlns="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Email or Social Media Handle</a:t>
            </a:r>
            <a:endParaRPr lang="en-ZA" dirty="0"/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xmlns="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Company Website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ZA" dirty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xmlns="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/>
              <a:t>Click to edit page title</a:t>
            </a:r>
            <a:endParaRPr lang="en-Z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ZA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ZA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ZA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ZA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ZA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xmlns="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89" r="31899"/>
          <a:stretch/>
        </p:blipFill>
        <p:spPr>
          <a:xfrm>
            <a:off x="9667538" y="0"/>
            <a:ext cx="2524462" cy="6860165"/>
          </a:xfrm>
        </p:spPr>
      </p:pic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2" y="-1"/>
            <a:ext cx="9972781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E2F2BFDF-E9F2-4569-A9F2-E1FFCB7FB82D}"/>
              </a:ext>
            </a:extLst>
          </p:cNvPr>
          <p:cNvSpPr txBox="1"/>
          <p:nvPr/>
        </p:nvSpPr>
        <p:spPr>
          <a:xfrm>
            <a:off x="4463520" y="5995559"/>
            <a:ext cx="5055719" cy="574961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ZA" sz="2400" b="1" spc="-100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Stellenbosch University</a:t>
            </a:r>
          </a:p>
          <a:p>
            <a:pPr algn="r">
              <a:lnSpc>
                <a:spcPts val="1400"/>
              </a:lnSpc>
            </a:pPr>
            <a:r>
              <a:rPr lang="en-ZA" sz="2400" b="1" spc="-100" dirty="0">
                <a:solidFill>
                  <a:schemeClr val="accent1"/>
                </a:solidFill>
                <a:latin typeface="Corbel" panose="020B0503020204020204" pitchFamily="34" charset="0"/>
              </a:rPr>
              <a:t/>
            </a:r>
            <a:br>
              <a:rPr lang="en-ZA" sz="2400" b="1" spc="-100" dirty="0">
                <a:solidFill>
                  <a:schemeClr val="accent1"/>
                </a:solidFill>
                <a:latin typeface="Corbel" panose="020B0503020204020204" pitchFamily="34" charset="0"/>
              </a:rPr>
            </a:br>
            <a:r>
              <a:rPr lang="en-ZA" sz="2400" b="1" spc="-100" dirty="0" smtClean="0">
                <a:solidFill>
                  <a:schemeClr val="bg1"/>
                </a:solidFill>
                <a:latin typeface="Corbel" panose="020B0503020204020204" pitchFamily="34" charset="0"/>
              </a:rPr>
              <a:t>Biomedical Engineering Research Group</a:t>
            </a:r>
            <a:endParaRPr lang="en-ZA" sz="2400" b="1" spc="-100" baseline="0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986" y="3536311"/>
            <a:ext cx="9535226" cy="1839739"/>
          </a:xfrm>
        </p:spPr>
        <p:txBody>
          <a:bodyPr/>
          <a:lstStyle/>
          <a:p>
            <a:r>
              <a:rPr lang="en-ZA" sz="4800" cap="none" dirty="0" smtClean="0">
                <a:solidFill>
                  <a:schemeClr val="bg1"/>
                </a:solidFill>
              </a:rPr>
              <a:t>Multi-Class EEG Classification </a:t>
            </a:r>
            <a:r>
              <a:rPr lang="en-ZA" sz="4400" cap="none" dirty="0" smtClean="0">
                <a:solidFill>
                  <a:schemeClr val="bg1"/>
                </a:solidFill>
              </a:rPr>
              <a:t>through </a:t>
            </a:r>
            <a:r>
              <a:rPr lang="en-ZA" sz="4800" cap="none" dirty="0" smtClean="0">
                <a:solidFill>
                  <a:schemeClr val="bg1"/>
                </a:solidFill>
              </a:rPr>
              <a:t>Neuroevolution</a:t>
            </a:r>
            <a:endParaRPr lang="en-ZA" sz="4800" cap="none" dirty="0">
              <a:solidFill>
                <a:schemeClr val="bg1"/>
              </a:solidFill>
            </a:endParaRPr>
          </a:p>
        </p:txBody>
      </p:sp>
      <p:pic>
        <p:nvPicPr>
          <p:cNvPr id="6" name="Picture Placeholder 6">
            <a:extLst>
              <a:ext uri="{FF2B5EF4-FFF2-40B4-BE49-F238E27FC236}">
                <a16:creationId xmlns:a16="http://schemas.microsoft.com/office/drawing/2014/main" xmlns="" id="{C0BA96B3-F713-41B0-A2E3-15E9039E47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36"/>
          <a:stretch/>
        </p:blipFill>
        <p:spPr>
          <a:xfrm>
            <a:off x="9667537" y="2165"/>
            <a:ext cx="3330551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1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 txBox="1">
            <a:spLocks/>
          </p:cNvSpPr>
          <p:nvPr/>
        </p:nvSpPr>
        <p:spPr bwMode="ltGray">
          <a:xfrm>
            <a:off x="-15987" y="5461158"/>
            <a:ext cx="9683519" cy="139979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 dirty="0">
              <a:solidFill>
                <a:schemeClr val="tx1"/>
              </a:solidFill>
            </a:endParaRPr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 txBox="1">
            <a:spLocks/>
          </p:cNvSpPr>
          <p:nvPr/>
        </p:nvSpPr>
        <p:spPr bwMode="ltGray">
          <a:xfrm>
            <a:off x="-15987" y="5710835"/>
            <a:ext cx="9683519" cy="45719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b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Z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350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2" y="-1"/>
            <a:ext cx="12207982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 txBox="1">
            <a:spLocks/>
          </p:cNvSpPr>
          <p:nvPr/>
        </p:nvSpPr>
        <p:spPr bwMode="ltGray">
          <a:xfrm>
            <a:off x="2448453" y="451659"/>
            <a:ext cx="7279107" cy="6834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4400" cap="none" dirty="0" smtClean="0">
                <a:solidFill>
                  <a:schemeClr val="bg1"/>
                </a:solidFill>
              </a:rPr>
              <a:t>Electroencephalography (EEG)</a:t>
            </a:r>
            <a:endParaRPr lang="en-ZA" sz="4400" cap="none" dirty="0">
              <a:solidFill>
                <a:schemeClr val="bg1"/>
              </a:solidFill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90744" y="5279572"/>
            <a:ext cx="11178742" cy="1164770"/>
          </a:xfrm>
          <a:prstGeom prst="rect">
            <a:avLst/>
          </a:prstGeom>
          <a:noFill/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3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A monitoring method that records the electrical activity of the brain through electrodes placed on the scalp.</a:t>
            </a:r>
            <a:endParaRPr lang="en-ZA" sz="320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Image result for E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19" b="12626"/>
          <a:stretch/>
        </p:blipFill>
        <p:spPr bwMode="auto">
          <a:xfrm>
            <a:off x="490744" y="1353796"/>
            <a:ext cx="5597264" cy="3736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751113" y="2786742"/>
            <a:ext cx="1763487" cy="5225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sz="240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Electrodes</a:t>
            </a:r>
            <a:endParaRPr lang="en-ZA" sz="24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2" name="Picture 4" descr="Image result for EE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06"/>
          <a:stretch/>
        </p:blipFill>
        <p:spPr bwMode="auto">
          <a:xfrm>
            <a:off x="6445150" y="1353796"/>
            <a:ext cx="5224336" cy="3736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ight Arrow 2"/>
          <p:cNvSpPr/>
          <p:nvPr/>
        </p:nvSpPr>
        <p:spPr>
          <a:xfrm>
            <a:off x="5617835" y="2690244"/>
            <a:ext cx="1654629" cy="1034143"/>
          </a:xfrm>
          <a:prstGeom prst="right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4709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2" y="-1"/>
            <a:ext cx="12207982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 txBox="1">
            <a:spLocks/>
          </p:cNvSpPr>
          <p:nvPr/>
        </p:nvSpPr>
        <p:spPr bwMode="ltGray">
          <a:xfrm>
            <a:off x="4291768" y="451659"/>
            <a:ext cx="3592478" cy="6834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4400" cap="none" dirty="0" smtClean="0">
                <a:solidFill>
                  <a:schemeClr val="bg1"/>
                </a:solidFill>
              </a:rPr>
              <a:t>Neuroevolution</a:t>
            </a:r>
            <a:endParaRPr lang="en-ZA" sz="4400" cap="none" dirty="0">
              <a:solidFill>
                <a:schemeClr val="bg1"/>
              </a:solidFill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90744" y="1351129"/>
            <a:ext cx="11178742" cy="4135271"/>
          </a:xfrm>
          <a:prstGeom prst="rect">
            <a:avLst/>
          </a:prstGeom>
          <a:noFill/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3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… </a:t>
            </a:r>
            <a:r>
              <a:rPr lang="en-ZA" sz="3200" i="0" dirty="0">
                <a:latin typeface="Arial" panose="020B0604020202020204" pitchFamily="34" charset="0"/>
                <a:cs typeface="Arial" panose="020B0604020202020204" pitchFamily="34" charset="0"/>
              </a:rPr>
              <a:t>is an evolutionary strategy which can </a:t>
            </a:r>
            <a:r>
              <a:rPr lang="en-ZA" sz="3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evolve </a:t>
            </a:r>
            <a:r>
              <a:rPr lang="en-ZA" sz="3200" i="0" dirty="0">
                <a:latin typeface="Arial" panose="020B0604020202020204" pitchFamily="34" charset="0"/>
                <a:cs typeface="Arial" panose="020B0604020202020204" pitchFamily="34" charset="0"/>
              </a:rPr>
              <a:t>a neural </a:t>
            </a:r>
            <a:r>
              <a:rPr lang="en-ZA" sz="3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network’s </a:t>
            </a:r>
            <a:r>
              <a:rPr lang="en-ZA" sz="3200" i="0" dirty="0">
                <a:latin typeface="Arial" panose="020B0604020202020204" pitchFamily="34" charset="0"/>
                <a:cs typeface="Arial" panose="020B0604020202020204" pitchFamily="34" charset="0"/>
              </a:rPr>
              <a:t>weights, biases and total architecture in response to changes in its overall fitness when performing a task</a:t>
            </a:r>
            <a:r>
              <a:rPr lang="en-ZA" sz="3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ctr"/>
            <a:endParaRPr lang="en-ZA" sz="3200" i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ZA" sz="3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… typically implemented as a genetic search.</a:t>
            </a:r>
            <a:endParaRPr lang="en-ZA" sz="320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409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2" y="-1"/>
            <a:ext cx="12207982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 txBox="1">
            <a:spLocks/>
          </p:cNvSpPr>
          <p:nvPr/>
        </p:nvSpPr>
        <p:spPr bwMode="ltGray">
          <a:xfrm>
            <a:off x="4725484" y="434387"/>
            <a:ext cx="2725049" cy="6834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4400" cap="none" dirty="0" smtClean="0">
                <a:solidFill>
                  <a:schemeClr val="bg1"/>
                </a:solidFill>
              </a:rPr>
              <a:t>Project Aim </a:t>
            </a:r>
            <a:endParaRPr lang="en-ZA" sz="4400" cap="none" dirty="0">
              <a:solidFill>
                <a:schemeClr val="bg1"/>
              </a:solidFill>
            </a:endParaRP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1239874" y="2235575"/>
            <a:ext cx="9696270" cy="2386847"/>
          </a:xfrm>
          <a:prstGeom prst="rect">
            <a:avLst/>
          </a:prstGeom>
          <a:noFill/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3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The aim of this project is to develop </a:t>
            </a:r>
            <a:r>
              <a:rPr lang="en-ZA" sz="3200" i="0" dirty="0">
                <a:latin typeface="Arial" panose="020B0604020202020204" pitchFamily="34" charset="0"/>
                <a:cs typeface="Arial" panose="020B0604020202020204" pitchFamily="34" charset="0"/>
              </a:rPr>
              <a:t>deep neural networks capable of multi-class </a:t>
            </a:r>
            <a:r>
              <a:rPr lang="en-ZA" sz="3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EEG classifications </a:t>
            </a:r>
            <a:r>
              <a:rPr lang="en-ZA" sz="3200" i="0" dirty="0">
                <a:latin typeface="Arial" panose="020B0604020202020204" pitchFamily="34" charset="0"/>
                <a:cs typeface="Arial" panose="020B0604020202020204" pitchFamily="34" charset="0"/>
              </a:rPr>
              <a:t>using neuroevolutionary techniques</a:t>
            </a:r>
            <a:r>
              <a:rPr lang="en-ZA" sz="3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ZA" sz="3200" i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1573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2" y="-1"/>
            <a:ext cx="12207982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8002305" y="4928221"/>
            <a:ext cx="2960917" cy="862978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redictive</a:t>
            </a:r>
            <a:endParaRPr lang="en-ZA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1261648" y="1502229"/>
            <a:ext cx="2978975" cy="829460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 </a:t>
            </a:r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memory</a:t>
            </a:r>
            <a:endParaRPr lang="en-ZA" sz="24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1261648" y="2702327"/>
            <a:ext cx="2960917" cy="1867002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3200" b="1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Modularity</a:t>
            </a:r>
            <a:endParaRPr lang="en-ZA" sz="3200" b="1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16571" y="4928220"/>
            <a:ext cx="2960917" cy="862979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Compactness</a:t>
            </a:r>
            <a:endParaRPr lang="en-ZA" sz="24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16572" y="1502229"/>
            <a:ext cx="6346650" cy="829460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Non-gradient based </a:t>
            </a:r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algorithm</a:t>
            </a:r>
            <a:endParaRPr lang="en-ZA" sz="24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1243589" y="4928221"/>
            <a:ext cx="2960917" cy="862979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2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  <a:endParaRPr lang="en-ZA" sz="2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16572" y="2702239"/>
            <a:ext cx="2960917" cy="1867002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3200" b="1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Indirect </a:t>
            </a:r>
            <a:r>
              <a:rPr lang="en-ZA" sz="3200" b="1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encoding</a:t>
            </a:r>
            <a:endParaRPr lang="en-ZA" sz="3200" b="1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7969399" y="2696453"/>
            <a:ext cx="2960917" cy="1867002"/>
          </a:xfrm>
          <a:prstGeom prst="rect">
            <a:avLst/>
          </a:prstGeom>
          <a:solidFill>
            <a:schemeClr val="bg1"/>
          </a:solidFill>
          <a:ln w="57150">
            <a:noFill/>
          </a:ln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3200" b="1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Diverse </a:t>
            </a:r>
            <a:r>
              <a:rPr lang="en-ZA" sz="3200" b="1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activation </a:t>
            </a:r>
            <a:r>
              <a:rPr lang="en-ZA" sz="3200" b="1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functions</a:t>
            </a:r>
            <a:endParaRPr lang="en-ZA" sz="3200" b="1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 txBox="1">
            <a:spLocks/>
          </p:cNvSpPr>
          <p:nvPr/>
        </p:nvSpPr>
        <p:spPr bwMode="ltGray">
          <a:xfrm>
            <a:off x="4725485" y="434387"/>
            <a:ext cx="2524402" cy="6834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4400" cap="none" dirty="0" smtClean="0">
                <a:solidFill>
                  <a:schemeClr val="bg1"/>
                </a:solidFill>
              </a:rPr>
              <a:t>Objectives </a:t>
            </a:r>
            <a:endParaRPr lang="en-ZA" sz="440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9759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2" y="-1"/>
            <a:ext cx="12207982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8002305" y="4928221"/>
            <a:ext cx="2960917" cy="862978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redictive</a:t>
            </a:r>
            <a:endParaRPr lang="en-ZA" sz="20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1261648" y="2702327"/>
            <a:ext cx="2960917" cy="1867002"/>
          </a:xfrm>
          <a:prstGeom prst="rect">
            <a:avLst/>
          </a:prstGeom>
          <a:solidFill>
            <a:schemeClr val="bg1"/>
          </a:solidFill>
          <a:ln w="57150">
            <a:solidFill>
              <a:srgbClr val="C00000"/>
            </a:solidFill>
          </a:ln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3200" b="1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Modularity</a:t>
            </a:r>
            <a:endParaRPr lang="en-ZA" sz="3200" b="1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16571" y="4928220"/>
            <a:ext cx="2960917" cy="862979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Compactness</a:t>
            </a:r>
            <a:endParaRPr lang="en-ZA" sz="24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16572" y="1502229"/>
            <a:ext cx="6346650" cy="4288970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are biological and engineered systems so effective?</a:t>
            </a:r>
          </a:p>
          <a:p>
            <a:pPr algn="ctr"/>
            <a:endParaRPr lang="en-ZA" sz="24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 is delegated and discretized;</a:t>
            </a:r>
          </a:p>
          <a:p>
            <a:pPr algn="ctr"/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i.e.</a:t>
            </a:r>
          </a:p>
          <a:p>
            <a:pPr algn="ctr"/>
            <a:r>
              <a:rPr lang="en-ZA" sz="2400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istinct modules</a:t>
            </a: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 txBox="1">
            <a:spLocks/>
          </p:cNvSpPr>
          <p:nvPr/>
        </p:nvSpPr>
        <p:spPr bwMode="ltGray">
          <a:xfrm>
            <a:off x="4725485" y="434387"/>
            <a:ext cx="2524402" cy="6834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4400" cap="none" dirty="0" smtClean="0">
                <a:solidFill>
                  <a:schemeClr val="bg1"/>
                </a:solidFill>
              </a:rPr>
              <a:t>Objectives </a:t>
            </a:r>
            <a:endParaRPr lang="en-ZA" sz="4400" cap="none" dirty="0">
              <a:solidFill>
                <a:schemeClr val="bg1"/>
              </a:solidFill>
            </a:endParaRPr>
          </a:p>
        </p:txBody>
      </p:sp>
      <p:sp>
        <p:nvSpPr>
          <p:cNvPr id="2" name="Down Arrow 1"/>
          <p:cNvSpPr/>
          <p:nvPr/>
        </p:nvSpPr>
        <p:spPr>
          <a:xfrm>
            <a:off x="7789897" y="3109685"/>
            <a:ext cx="212408" cy="471715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16570" y="1531257"/>
            <a:ext cx="6346650" cy="4288970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module is something that is:</a:t>
            </a:r>
          </a:p>
          <a:p>
            <a:endParaRPr lang="en-ZA" sz="12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Domain specific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Limited/specific interaction points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Functionally encapsulated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Characteristic breakdown patterns</a:t>
            </a:r>
            <a:endParaRPr lang="en-ZA" sz="24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ZA" sz="24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ZA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Fodor</a:t>
            </a:r>
            <a:r>
              <a:rPr lang="en-ZA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J. (1983) The Modularity of Mind, The MIT Press. The MIT Press.)</a:t>
            </a:r>
            <a:endParaRPr lang="en-ZA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4616570" y="1502229"/>
            <a:ext cx="6346650" cy="4288970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2400" i="0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generalization and interpretation</a:t>
            </a:r>
            <a:endParaRPr lang="en-ZA" sz="2400" i="0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large problems often have common sub-problems. </a:t>
            </a:r>
          </a:p>
          <a:p>
            <a:pPr algn="ctr"/>
            <a:endParaRPr lang="en-ZA" sz="24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ZA" sz="2400" i="0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Benefits evolvability</a:t>
            </a:r>
            <a:endParaRPr lang="en-ZA" sz="2400" i="0" u="sng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ZA" sz="24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Modifying one module does not change another.</a:t>
            </a:r>
          </a:p>
        </p:txBody>
      </p:sp>
    </p:spTree>
    <p:extLst>
      <p:ext uri="{BB962C8B-B14F-4D97-AF65-F5344CB8AC3E}">
        <p14:creationId xmlns:p14="http://schemas.microsoft.com/office/powerpoint/2010/main" val="3039385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2" y="-1"/>
            <a:ext cx="12207982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7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5123544" y="1226343"/>
            <a:ext cx="6086422" cy="4884284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ZA" sz="2800" i="0" u="sng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 you evolve it?</a:t>
            </a:r>
          </a:p>
          <a:p>
            <a:pPr algn="ctr"/>
            <a:endParaRPr lang="en-ZA" sz="1200" i="0" u="sng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ZA" sz="2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Varying the (data) environment – using multiple EEG classes</a:t>
            </a:r>
          </a:p>
          <a:p>
            <a:pPr algn="ctr"/>
            <a:r>
              <a:rPr lang="en-ZA" i="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Kashtan</a:t>
            </a:r>
            <a:r>
              <a:rPr lang="en-ZA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N., Noor, E. and </a:t>
            </a:r>
            <a:r>
              <a:rPr lang="en-ZA" i="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Alon</a:t>
            </a:r>
            <a:r>
              <a:rPr lang="en-ZA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U. (2007) ‘Varying environments can speed up evolution</a:t>
            </a:r>
            <a:r>
              <a:rPr lang="en-ZA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endParaRPr lang="en-ZA" sz="36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ZA" sz="2800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ZA" sz="2800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Imposing connection costs</a:t>
            </a:r>
          </a:p>
          <a:p>
            <a:pPr algn="ctr"/>
            <a:r>
              <a:rPr lang="en-ZA" i="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Clune</a:t>
            </a:r>
            <a:r>
              <a:rPr lang="en-ZA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J., </a:t>
            </a:r>
            <a:r>
              <a:rPr lang="en-ZA" i="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Mouret</a:t>
            </a:r>
            <a:r>
              <a:rPr lang="en-ZA" i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J.-B. and Lipson, H. (2013) ‘The evolutionary origins of modularity</a:t>
            </a:r>
            <a:r>
              <a:rPr lang="en-ZA" i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’</a:t>
            </a:r>
            <a:endParaRPr lang="en-ZA" i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ZA" sz="28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xmlns="" id="{125E40B9-054F-4D79-BD17-68E71C740D01}"/>
              </a:ext>
            </a:extLst>
          </p:cNvPr>
          <p:cNvSpPr txBox="1">
            <a:spLocks/>
          </p:cNvSpPr>
          <p:nvPr/>
        </p:nvSpPr>
        <p:spPr>
          <a:xfrm>
            <a:off x="1032244" y="1516743"/>
            <a:ext cx="2960917" cy="4274456"/>
          </a:xfrm>
          <a:prstGeom prst="rect">
            <a:avLst/>
          </a:prstGeom>
          <a:solidFill>
            <a:schemeClr val="bg1"/>
          </a:solidFill>
        </p:spPr>
        <p:txBody>
          <a:bodyPr vert="horz" lIns="25200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ZA" sz="2400" i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 txBox="1">
            <a:spLocks/>
          </p:cNvSpPr>
          <p:nvPr/>
        </p:nvSpPr>
        <p:spPr bwMode="ltGray">
          <a:xfrm>
            <a:off x="2617771" y="416671"/>
            <a:ext cx="6958515" cy="6834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ZA" sz="4400" cap="none" dirty="0" smtClean="0">
                <a:solidFill>
                  <a:schemeClr val="bg1"/>
                </a:solidFill>
              </a:rPr>
              <a:t>Modularity in neural networks</a:t>
            </a:r>
            <a:endParaRPr lang="en-ZA" sz="4400" cap="none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556" y="1226343"/>
            <a:ext cx="3707778" cy="4884284"/>
          </a:xfrm>
          <a:prstGeom prst="rect">
            <a:avLst/>
          </a:prstGeom>
        </p:spPr>
      </p:pic>
      <p:sp>
        <p:nvSpPr>
          <p:cNvPr id="15" name="Right Arrow 14"/>
          <p:cNvSpPr/>
          <p:nvPr/>
        </p:nvSpPr>
        <p:spPr>
          <a:xfrm>
            <a:off x="4159450" y="3227613"/>
            <a:ext cx="1654629" cy="1034143"/>
          </a:xfrm>
          <a:prstGeom prst="right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51359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xmlns="" id="{510AF14D-268D-4B93-96C4-26C9387AA4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82" y="-1"/>
            <a:ext cx="12207982" cy="68580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3" name="Title 2">
            <a:extLst>
              <a:ext uri="{FF2B5EF4-FFF2-40B4-BE49-F238E27FC236}">
                <a16:creationId xmlns:a16="http://schemas.microsoft.com/office/drawing/2014/main" xmlns="" id="{200B3D2B-613A-41BE-987D-E6A1324B456D}"/>
              </a:ext>
            </a:extLst>
          </p:cNvPr>
          <p:cNvSpPr txBox="1">
            <a:spLocks/>
          </p:cNvSpPr>
          <p:nvPr/>
        </p:nvSpPr>
        <p:spPr bwMode="ltGray">
          <a:xfrm>
            <a:off x="1617609" y="854219"/>
            <a:ext cx="8940800" cy="514955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r" defTabSz="914400" rtl="0" eaLnBrk="1" latinLnBrk="0" hangingPunct="1">
              <a:lnSpc>
                <a:spcPts val="5000"/>
              </a:lnSpc>
              <a:spcBef>
                <a:spcPct val="0"/>
              </a:spcBef>
              <a:buNone/>
              <a:defRPr sz="6000" b="1" kern="1200" cap="all" spc="-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ZA" sz="4400" cap="none" dirty="0" smtClean="0">
                <a:solidFill>
                  <a:schemeClr val="bg1"/>
                </a:solidFill>
              </a:rPr>
              <a:t>Thank you</a:t>
            </a:r>
            <a:endParaRPr lang="en-ZA" sz="4400" cap="non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857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ic Presentation Layout_SB - v5" id="{133E0CE6-8651-4CCE-8779-E89E4EA3FB79}" vid="{254D7C7B-4947-4754-B56A-05DC8F00549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7E86F19-3ECB-4C23-A7B9-C2069E50C5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F76F774-CFBE-4D2D-833C-F4F2379C57CA}">
  <ds:schemaRefs>
    <ds:schemaRef ds:uri="http://purl.org/dc/dcmitype/"/>
    <ds:schemaRef ds:uri="http://www.w3.org/XML/1998/namespace"/>
    <ds:schemaRef ds:uri="6dc4bcd6-49db-4c07-9060-8acfc67cef9f"/>
    <ds:schemaRef ds:uri="http://purl.org/dc/elements/1.1/"/>
    <ds:schemaRef ds:uri="http://schemas.microsoft.com/sharepoint/v3"/>
    <ds:schemaRef ds:uri="http://schemas.microsoft.com/office/2006/documentManagement/types"/>
    <ds:schemaRef ds:uri="fb0879af-3eba-417a-a55a-ffe6dcd6ca77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3689F1E-17E8-4735-87D0-27F3A4933E9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266</Words>
  <Application>Microsoft Office PowerPoint</Application>
  <PresentationFormat>Widescreen</PresentationFormat>
  <Paragraphs>53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Corbel</vt:lpstr>
      <vt:lpstr>Times New Roman</vt:lpstr>
      <vt:lpstr>Office Theme</vt:lpstr>
      <vt:lpstr>Multi-Class EEG Classification through Neuroevolution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2018-07-09T14:51:00Z</dcterms:created>
  <dcterms:modified xsi:type="dcterms:W3CDTF">2018-08-17T08:26:08Z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